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98" r:id="rId3"/>
    <p:sldId id="291" r:id="rId4"/>
    <p:sldId id="293" r:id="rId5"/>
    <p:sldId id="296" r:id="rId6"/>
    <p:sldId id="299" r:id="rId7"/>
    <p:sldId id="300" r:id="rId8"/>
    <p:sldId id="301" r:id="rId9"/>
    <p:sldId id="278" r:id="rId10"/>
    <p:sldId id="302" r:id="rId11"/>
    <p:sldId id="27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4334" autoAdjust="0"/>
  </p:normalViewPr>
  <p:slideViewPr>
    <p:cSldViewPr snapToGrid="0">
      <p:cViewPr varScale="1">
        <p:scale>
          <a:sx n="47" d="100"/>
          <a:sy n="47" d="100"/>
        </p:scale>
        <p:origin x="1416" y="40"/>
      </p:cViewPr>
      <p:guideLst>
        <p:guide orient="horz" pos="2160"/>
        <p:guide pos="384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4F3872-B786-4257-B2DF-506ADE3370F2}" type="datetimeFigureOut">
              <a:rPr lang="en-US" smtClean="0"/>
              <a:t>4/18/2025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F6E6FD-FFFD-4909-881C-A414FFD2CB2F}" type="slidenum">
              <a:rPr lang="en-US" smtClean="0"/>
              <a:t>‹#›</a:t>
            </a:fld>
            <a:endParaRPr lang="en-US"/>
          </a:p>
        </p:txBody>
      </p:sp>
    </p:spTree>
    <p:extLst>
      <p:ext uri="{BB962C8B-B14F-4D97-AF65-F5344CB8AC3E}">
        <p14:creationId xmlns:p14="http://schemas.microsoft.com/office/powerpoint/2010/main" val="12309528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1BF6E6FD-FFFD-4909-881C-A414FFD2CB2F}" type="slidenum">
              <a:rPr lang="en-US" smtClean="0"/>
              <a:t>1</a:t>
            </a:fld>
            <a:endParaRPr lang="en-US"/>
          </a:p>
        </p:txBody>
      </p:sp>
    </p:spTree>
    <p:extLst>
      <p:ext uri="{BB962C8B-B14F-4D97-AF65-F5344CB8AC3E}">
        <p14:creationId xmlns:p14="http://schemas.microsoft.com/office/powerpoint/2010/main" val="39789844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B1F84-44E8-905C-5FD1-C34FE321D0F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BA63ADD-2337-D50C-F9A3-C0EA9676946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4A2964D-FEE4-B250-7E5E-2BABE9CD077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CC15669-6BE8-D80D-7A89-588420C619E1}"/>
              </a:ext>
            </a:extLst>
          </p:cNvPr>
          <p:cNvSpPr>
            <a:spLocks noGrp="1"/>
          </p:cNvSpPr>
          <p:nvPr>
            <p:ph type="sldNum" sz="quarter" idx="5"/>
          </p:nvPr>
        </p:nvSpPr>
        <p:spPr/>
        <p:txBody>
          <a:bodyPr/>
          <a:lstStyle/>
          <a:p>
            <a:fld id="{1BF6E6FD-FFFD-4909-881C-A414FFD2CB2F}" type="slidenum">
              <a:rPr lang="en-US" smtClean="0"/>
              <a:t>3</a:t>
            </a:fld>
            <a:endParaRPr lang="en-US"/>
          </a:p>
        </p:txBody>
      </p:sp>
    </p:spTree>
    <p:extLst>
      <p:ext uri="{BB962C8B-B14F-4D97-AF65-F5344CB8AC3E}">
        <p14:creationId xmlns:p14="http://schemas.microsoft.com/office/powerpoint/2010/main" val="2300311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3B8471-6BAF-44DE-B66C-CA05C1F3528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F37001-EA14-0353-133D-C4B57AD1312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6F935F3-6747-D6D4-9130-E7A29788675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98F4A58-4580-874A-3A91-1DA67099FDC3}"/>
              </a:ext>
            </a:extLst>
          </p:cNvPr>
          <p:cNvSpPr>
            <a:spLocks noGrp="1"/>
          </p:cNvSpPr>
          <p:nvPr>
            <p:ph type="sldNum" sz="quarter" idx="5"/>
          </p:nvPr>
        </p:nvSpPr>
        <p:spPr/>
        <p:txBody>
          <a:bodyPr/>
          <a:lstStyle/>
          <a:p>
            <a:fld id="{1BF6E6FD-FFFD-4909-881C-A414FFD2CB2F}" type="slidenum">
              <a:rPr lang="en-US" smtClean="0"/>
              <a:t>4</a:t>
            </a:fld>
            <a:endParaRPr lang="en-US"/>
          </a:p>
        </p:txBody>
      </p:sp>
    </p:spTree>
    <p:extLst>
      <p:ext uri="{BB962C8B-B14F-4D97-AF65-F5344CB8AC3E}">
        <p14:creationId xmlns:p14="http://schemas.microsoft.com/office/powerpoint/2010/main" val="1626303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US" dirty="0"/>
          </a:p>
        </p:txBody>
      </p:sp>
      <p:sp>
        <p:nvSpPr>
          <p:cNvPr id="4" name="Slide Number Placeholder 3"/>
          <p:cNvSpPr>
            <a:spLocks noGrp="1"/>
          </p:cNvSpPr>
          <p:nvPr>
            <p:ph type="sldNum" sz="quarter" idx="5"/>
          </p:nvPr>
        </p:nvSpPr>
        <p:spPr/>
        <p:txBody>
          <a:bodyPr/>
          <a:lstStyle/>
          <a:p>
            <a:fld id="{1BF6E6FD-FFFD-4909-881C-A414FFD2CB2F}" type="slidenum">
              <a:rPr lang="en-US" smtClean="0"/>
              <a:t>5</a:t>
            </a:fld>
            <a:endParaRPr lang="en-US"/>
          </a:p>
        </p:txBody>
      </p:sp>
    </p:spTree>
    <p:extLst>
      <p:ext uri="{BB962C8B-B14F-4D97-AF65-F5344CB8AC3E}">
        <p14:creationId xmlns:p14="http://schemas.microsoft.com/office/powerpoint/2010/main" val="188658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solidFill>
                <a:srgbClr val="58595B"/>
              </a:solidFill>
              <a:effectLst/>
            </a:endParaRPr>
          </a:p>
        </p:txBody>
      </p:sp>
      <p:sp>
        <p:nvSpPr>
          <p:cNvPr id="4" name="Slide Number Placeholder 3"/>
          <p:cNvSpPr>
            <a:spLocks noGrp="1"/>
          </p:cNvSpPr>
          <p:nvPr>
            <p:ph type="sldNum" sz="quarter" idx="5"/>
          </p:nvPr>
        </p:nvSpPr>
        <p:spPr/>
        <p:txBody>
          <a:bodyPr/>
          <a:lstStyle/>
          <a:p>
            <a:fld id="{1BF6E6FD-FFFD-4909-881C-A414FFD2CB2F}" type="slidenum">
              <a:rPr lang="en-US" smtClean="0"/>
              <a:t>9</a:t>
            </a:fld>
            <a:endParaRPr lang="en-US"/>
          </a:p>
        </p:txBody>
      </p:sp>
    </p:spTree>
    <p:extLst>
      <p:ext uri="{BB962C8B-B14F-4D97-AF65-F5344CB8AC3E}">
        <p14:creationId xmlns:p14="http://schemas.microsoft.com/office/powerpoint/2010/main" val="168215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BF6E6FD-FFFD-4909-881C-A414FFD2CB2F}" type="slidenum">
              <a:rPr lang="en-US" smtClean="0"/>
              <a:t>11</a:t>
            </a:fld>
            <a:endParaRPr lang="en-US"/>
          </a:p>
        </p:txBody>
      </p:sp>
    </p:spTree>
    <p:extLst>
      <p:ext uri="{BB962C8B-B14F-4D97-AF65-F5344CB8AC3E}">
        <p14:creationId xmlns:p14="http://schemas.microsoft.com/office/powerpoint/2010/main" val="1814196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1864665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75122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782405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2887399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87682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7587431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8517387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42850778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4211454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B5E3E35-4B06-403F-B40D-881EEA2B0D95}" type="datetimeFigureOut">
              <a:rPr lang="en-US" smtClean="0"/>
              <a:t>4/18/2025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2887453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B5E3E35-4B06-403F-B40D-881EEA2B0D95}"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1666182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B5E3E35-4B06-403F-B40D-881EEA2B0D95}" type="datetimeFigureOut">
              <a:rPr lang="en-US" smtClean="0"/>
              <a:t>4/18/2025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546472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B5E3E35-4B06-403F-B40D-881EEA2B0D95}" type="datetimeFigureOut">
              <a:rPr lang="en-US" smtClean="0"/>
              <a:t>4/18/2025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891260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5E3E35-4B06-403F-B40D-881EEA2B0D95}" type="datetimeFigureOut">
              <a:rPr lang="en-US" smtClean="0"/>
              <a:t>4/18/2025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7777818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B5E3E35-4B06-403F-B40D-881EEA2B0D95}" type="datetimeFigureOut">
              <a:rPr lang="en-US" smtClean="0"/>
              <a:t>4/18/2025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Tree>
    <p:extLst>
      <p:ext uri="{BB962C8B-B14F-4D97-AF65-F5344CB8AC3E}">
        <p14:creationId xmlns:p14="http://schemas.microsoft.com/office/powerpoint/2010/main" val="3586319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2AB798-D0C9-44C5-B3A8-79D50D50A166}" type="slidenum">
              <a:rPr lang="en-US" smtClean="0"/>
              <a:t>‹#›</a:t>
            </a:fld>
            <a:endParaRPr lang="en-US"/>
          </a:p>
        </p:txBody>
      </p:sp>
      <p:sp>
        <p:nvSpPr>
          <p:cNvPr id="5" name="Date Placeholder 4"/>
          <p:cNvSpPr>
            <a:spLocks noGrp="1"/>
          </p:cNvSpPr>
          <p:nvPr>
            <p:ph type="dt" sz="half" idx="10"/>
          </p:nvPr>
        </p:nvSpPr>
        <p:spPr/>
        <p:txBody>
          <a:bodyPr/>
          <a:lstStyle/>
          <a:p>
            <a:fld id="{CB5E3E35-4B06-403F-B40D-881EEA2B0D95}" type="datetimeFigureOut">
              <a:rPr lang="en-US" smtClean="0"/>
              <a:t>4/18/2025</a:t>
            </a:fld>
            <a:endParaRPr lang="en-US"/>
          </a:p>
        </p:txBody>
      </p:sp>
    </p:spTree>
    <p:extLst>
      <p:ext uri="{BB962C8B-B14F-4D97-AF65-F5344CB8AC3E}">
        <p14:creationId xmlns:p14="http://schemas.microsoft.com/office/powerpoint/2010/main" val="151271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B5E3E35-4B06-403F-B40D-881EEA2B0D95}" type="datetimeFigureOut">
              <a:rPr lang="en-US" smtClean="0"/>
              <a:t>4/18/2025</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92AB798-D0C9-44C5-B3A8-79D50D50A166}" type="slidenum">
              <a:rPr lang="en-US" smtClean="0"/>
              <a:t>‹#›</a:t>
            </a:fld>
            <a:endParaRPr lang="en-US"/>
          </a:p>
        </p:txBody>
      </p:sp>
    </p:spTree>
    <p:extLst>
      <p:ext uri="{BB962C8B-B14F-4D97-AF65-F5344CB8AC3E}">
        <p14:creationId xmlns:p14="http://schemas.microsoft.com/office/powerpoint/2010/main" val="353142966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Balne@hylandlevin.com"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hyperlink" Target="https://www.whitehouse.gov/presidential-actions/2025/01/ending-illegal-discrimination-and-restoring-merit-based-opportunit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eeoc.gov/what-do-if-you-experience-discrimination-related-dei-work?utm_content=&amp;utm_medium=email&amp;utm_name=&amp;utm_source=govdelivery&amp;utm_term="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eeoc.gov/wysk/what-you-should-know-about-dei-related-discrimination-work?utm_content=&amp;utm_medium=email&amp;utm_name=&amp;utm_source=govdelivery&amp;utm_ter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2157043"/>
            <a:ext cx="7766936" cy="2878528"/>
          </a:xfrm>
        </p:spPr>
        <p:txBody>
          <a:bodyPr/>
          <a:lstStyle/>
          <a:p>
            <a:pPr algn="ctr"/>
            <a:br>
              <a:rPr lang="en-US" b="1" dirty="0">
                <a:solidFill>
                  <a:srgbClr val="0070C0"/>
                </a:solidFill>
              </a:rPr>
            </a:br>
            <a:br>
              <a:rPr lang="en-US" b="1" dirty="0">
                <a:solidFill>
                  <a:srgbClr val="0070C0"/>
                </a:solidFill>
              </a:rPr>
            </a:br>
            <a:r>
              <a:rPr lang="en-US" b="1" dirty="0">
                <a:solidFill>
                  <a:srgbClr val="0070C0"/>
                </a:solidFill>
              </a:rPr>
              <a:t>HRA LEGAL UPDATE</a:t>
            </a:r>
            <a:br>
              <a:rPr lang="en-US" b="1" dirty="0">
                <a:solidFill>
                  <a:srgbClr val="0070C0"/>
                </a:solidFill>
              </a:rPr>
            </a:br>
            <a:r>
              <a:rPr lang="en-US" sz="4000" b="1" dirty="0">
                <a:solidFill>
                  <a:srgbClr val="0070C0"/>
                </a:solidFill>
              </a:rPr>
              <a:t>DEI Executive Orders, Reverse Discrimination and </a:t>
            </a:r>
            <a:r>
              <a:rPr lang="en-US" sz="4000" b="1" u="sng" dirty="0">
                <a:solidFill>
                  <a:srgbClr val="0070C0"/>
                </a:solidFill>
              </a:rPr>
              <a:t>Ames</a:t>
            </a:r>
            <a:br>
              <a:rPr lang="en-US" sz="4000" b="1" dirty="0">
                <a:solidFill>
                  <a:srgbClr val="0070C0"/>
                </a:solidFill>
              </a:rPr>
            </a:br>
            <a:r>
              <a:rPr lang="en-US" sz="3000" b="1" dirty="0">
                <a:solidFill>
                  <a:srgbClr val="0070C0"/>
                </a:solidFill>
              </a:rPr>
              <a:t>April 16, 2025</a:t>
            </a:r>
          </a:p>
        </p:txBody>
      </p:sp>
      <p:sp>
        <p:nvSpPr>
          <p:cNvPr id="3" name="Subtitle 2"/>
          <p:cNvSpPr>
            <a:spLocks noGrp="1"/>
          </p:cNvSpPr>
          <p:nvPr>
            <p:ph type="subTitle" idx="1"/>
          </p:nvPr>
        </p:nvSpPr>
        <p:spPr>
          <a:xfrm>
            <a:off x="1507067" y="5035571"/>
            <a:ext cx="7766936" cy="1096899"/>
          </a:xfrm>
        </p:spPr>
        <p:txBody>
          <a:bodyPr>
            <a:normAutofit lnSpcReduction="10000"/>
          </a:bodyPr>
          <a:lstStyle/>
          <a:p>
            <a:r>
              <a:rPr lang="en-US" dirty="0"/>
              <a:t>Megan Knowlton Balne, Esq.</a:t>
            </a:r>
          </a:p>
          <a:p>
            <a:r>
              <a:rPr lang="en-US" dirty="0"/>
              <a:t>Chair of the Legal/Legislative Committee</a:t>
            </a:r>
          </a:p>
          <a:p>
            <a:r>
              <a:rPr lang="en-US" dirty="0"/>
              <a:t>HRA of Southern NJ</a:t>
            </a:r>
          </a:p>
        </p:txBody>
      </p:sp>
    </p:spTree>
    <p:extLst>
      <p:ext uri="{BB962C8B-B14F-4D97-AF65-F5344CB8AC3E}">
        <p14:creationId xmlns:p14="http://schemas.microsoft.com/office/powerpoint/2010/main" val="24133391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1E06CF-3901-2746-1A35-4EB776BF7F63}"/>
              </a:ext>
            </a:extLst>
          </p:cNvPr>
          <p:cNvSpPr>
            <a:spLocks noGrp="1"/>
          </p:cNvSpPr>
          <p:nvPr>
            <p:ph type="title"/>
          </p:nvPr>
        </p:nvSpPr>
        <p:spPr/>
        <p:txBody>
          <a:bodyPr/>
          <a:lstStyle/>
          <a:p>
            <a:r>
              <a:rPr lang="en-US" dirty="0"/>
              <a:t>What to do?</a:t>
            </a:r>
          </a:p>
        </p:txBody>
      </p:sp>
      <p:sp>
        <p:nvSpPr>
          <p:cNvPr id="3" name="Content Placeholder 2">
            <a:extLst>
              <a:ext uri="{FF2B5EF4-FFF2-40B4-BE49-F238E27FC236}">
                <a16:creationId xmlns:a16="http://schemas.microsoft.com/office/drawing/2014/main" id="{04064880-38DB-CB42-AF57-61FF7CD73BE2}"/>
              </a:ext>
            </a:extLst>
          </p:cNvPr>
          <p:cNvSpPr>
            <a:spLocks noGrp="1"/>
          </p:cNvSpPr>
          <p:nvPr>
            <p:ph idx="1"/>
          </p:nvPr>
        </p:nvSpPr>
        <p:spPr/>
        <p:txBody>
          <a:bodyPr>
            <a:normAutofit/>
          </a:bodyPr>
          <a:lstStyle/>
          <a:p>
            <a:r>
              <a:rPr lang="en-US" sz="2800" dirty="0"/>
              <a:t>Review your policies</a:t>
            </a:r>
          </a:p>
          <a:p>
            <a:r>
              <a:rPr lang="en-US" sz="2800" dirty="0"/>
              <a:t>Make sure you are treating all employees equally</a:t>
            </a:r>
          </a:p>
          <a:p>
            <a:r>
              <a:rPr lang="en-US" sz="2800" dirty="0"/>
              <a:t>Review federal contracts and federal funding</a:t>
            </a:r>
          </a:p>
          <a:p>
            <a:r>
              <a:rPr lang="en-US" sz="2800" dirty="0"/>
              <a:t>Review EEO policies given the rescission of the EEO Executive Order</a:t>
            </a:r>
          </a:p>
          <a:p>
            <a:endParaRPr lang="en-US" sz="2800" dirty="0"/>
          </a:p>
        </p:txBody>
      </p:sp>
    </p:spTree>
    <p:extLst>
      <p:ext uri="{BB962C8B-B14F-4D97-AF65-F5344CB8AC3E}">
        <p14:creationId xmlns:p14="http://schemas.microsoft.com/office/powerpoint/2010/main" val="16800498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AEEAE6E-AC38-4988-A664-7D431EBD0F02}"/>
              </a:ext>
            </a:extLst>
          </p:cNvPr>
          <p:cNvSpPr>
            <a:spLocks noGrp="1"/>
          </p:cNvSpPr>
          <p:nvPr>
            <p:ph type="title"/>
          </p:nvPr>
        </p:nvSpPr>
        <p:spPr>
          <a:xfrm>
            <a:off x="677335" y="723973"/>
            <a:ext cx="8596668" cy="2595460"/>
          </a:xfrm>
        </p:spPr>
        <p:txBody>
          <a:bodyPr/>
          <a:lstStyle/>
          <a:p>
            <a:r>
              <a:rPr lang="en-US" dirty="0"/>
              <a:t>Questions?</a:t>
            </a:r>
          </a:p>
        </p:txBody>
      </p:sp>
      <p:sp>
        <p:nvSpPr>
          <p:cNvPr id="7" name="Text Placeholder 6">
            <a:extLst>
              <a:ext uri="{FF2B5EF4-FFF2-40B4-BE49-F238E27FC236}">
                <a16:creationId xmlns:a16="http://schemas.microsoft.com/office/drawing/2014/main" id="{449BFDF2-B960-435C-BFDA-892BD0FE7809}"/>
              </a:ext>
            </a:extLst>
          </p:cNvPr>
          <p:cNvSpPr>
            <a:spLocks noGrp="1"/>
          </p:cNvSpPr>
          <p:nvPr>
            <p:ph type="body" idx="1"/>
          </p:nvPr>
        </p:nvSpPr>
        <p:spPr>
          <a:xfrm>
            <a:off x="2930769" y="3429000"/>
            <a:ext cx="3782398" cy="2595460"/>
          </a:xfrm>
        </p:spPr>
        <p:txBody>
          <a:bodyPr>
            <a:normAutofit/>
          </a:bodyPr>
          <a:lstStyle/>
          <a:p>
            <a:pPr algn="ctr"/>
            <a:r>
              <a:rPr lang="en-US" sz="2400" dirty="0"/>
              <a:t>Megan Knowlton Balne</a:t>
            </a:r>
          </a:p>
          <a:p>
            <a:pPr algn="ctr"/>
            <a:r>
              <a:rPr lang="en-US" sz="2400" dirty="0"/>
              <a:t>Hyland Levin Shapiro </a:t>
            </a:r>
          </a:p>
          <a:p>
            <a:pPr algn="ctr"/>
            <a:r>
              <a:rPr lang="en-US" sz="2400" dirty="0">
                <a:hlinkClick r:id="rId3"/>
              </a:rPr>
              <a:t>Balne@hylandlevin.com</a:t>
            </a:r>
            <a:endParaRPr lang="en-US" sz="2400" dirty="0"/>
          </a:p>
          <a:p>
            <a:pPr algn="ctr"/>
            <a:r>
              <a:rPr lang="en-US" sz="2400" dirty="0"/>
              <a:t>856-355-2936</a:t>
            </a:r>
          </a:p>
        </p:txBody>
      </p:sp>
    </p:spTree>
    <p:extLst>
      <p:ext uri="{BB962C8B-B14F-4D97-AF65-F5344CB8AC3E}">
        <p14:creationId xmlns:p14="http://schemas.microsoft.com/office/powerpoint/2010/main" val="20153873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43D0C3A-843D-9242-4C11-E433ED31EBAA}"/>
              </a:ext>
            </a:extLst>
          </p:cNvPr>
          <p:cNvSpPr>
            <a:spLocks noGrp="1"/>
          </p:cNvSpPr>
          <p:nvPr>
            <p:ph type="title"/>
          </p:nvPr>
        </p:nvSpPr>
        <p:spPr/>
        <p:txBody>
          <a:bodyPr>
            <a:normAutofit/>
          </a:bodyPr>
          <a:lstStyle/>
          <a:p>
            <a:r>
              <a:rPr lang="en-US" sz="2400" dirty="0"/>
              <a:t>What is an Executive Order?</a:t>
            </a:r>
          </a:p>
        </p:txBody>
      </p:sp>
      <p:sp>
        <p:nvSpPr>
          <p:cNvPr id="5" name="Content Placeholder 4">
            <a:extLst>
              <a:ext uri="{FF2B5EF4-FFF2-40B4-BE49-F238E27FC236}">
                <a16:creationId xmlns:a16="http://schemas.microsoft.com/office/drawing/2014/main" id="{1B3E5D87-F931-8208-1795-7E6C0BFB4A63}"/>
              </a:ext>
            </a:extLst>
          </p:cNvPr>
          <p:cNvSpPr>
            <a:spLocks noGrp="1"/>
          </p:cNvSpPr>
          <p:nvPr>
            <p:ph idx="1"/>
          </p:nvPr>
        </p:nvSpPr>
        <p:spPr>
          <a:xfrm>
            <a:off x="4792734" y="1203415"/>
            <a:ext cx="4513541" cy="4293744"/>
          </a:xfrm>
        </p:spPr>
        <p:txBody>
          <a:bodyPr>
            <a:normAutofit/>
          </a:bodyPr>
          <a:lstStyle/>
          <a:p>
            <a:r>
              <a:rPr lang="en-US" dirty="0"/>
              <a:t>Executive Orders (EOs) are official documents through which the President of the United States manages the operations of the Federal Government. </a:t>
            </a:r>
          </a:p>
          <a:p>
            <a:r>
              <a:rPr lang="en-US" dirty="0"/>
              <a:t>Historically related to routine administrative matters and the internal operations of federal agencies </a:t>
            </a:r>
          </a:p>
          <a:p>
            <a:r>
              <a:rPr lang="en-US" dirty="0"/>
              <a:t>Recent administrations have used Executive Orders more broadly to carry out policies and programs.</a:t>
            </a:r>
          </a:p>
          <a:p>
            <a:r>
              <a:rPr lang="en-US" dirty="0"/>
              <a:t>Executive Orders are NOT Legislation</a:t>
            </a:r>
          </a:p>
          <a:p>
            <a:r>
              <a:rPr lang="en-US" dirty="0"/>
              <a:t>Executive Orders are NOT Regulations</a:t>
            </a:r>
          </a:p>
          <a:p>
            <a:endParaRPr lang="en-US" dirty="0"/>
          </a:p>
        </p:txBody>
      </p:sp>
      <p:sp>
        <p:nvSpPr>
          <p:cNvPr id="6" name="Text Placeholder 5">
            <a:extLst>
              <a:ext uri="{FF2B5EF4-FFF2-40B4-BE49-F238E27FC236}">
                <a16:creationId xmlns:a16="http://schemas.microsoft.com/office/drawing/2014/main" id="{DDC83E5B-BCE3-6A98-F756-3DD4E677ECB9}"/>
              </a:ext>
            </a:extLst>
          </p:cNvPr>
          <p:cNvSpPr>
            <a:spLocks noGrp="1"/>
          </p:cNvSpPr>
          <p:nvPr>
            <p:ph type="body" sz="half" idx="2"/>
          </p:nvPr>
        </p:nvSpPr>
        <p:spPr/>
        <p:txBody>
          <a:bodyPr>
            <a:normAutofit/>
          </a:bodyPr>
          <a:lstStyle/>
          <a:p>
            <a:r>
              <a:rPr lang="en-US" sz="2000" dirty="0"/>
              <a:t>. . . and what it is not</a:t>
            </a:r>
          </a:p>
        </p:txBody>
      </p:sp>
    </p:spTree>
    <p:extLst>
      <p:ext uri="{BB962C8B-B14F-4D97-AF65-F5344CB8AC3E}">
        <p14:creationId xmlns:p14="http://schemas.microsoft.com/office/powerpoint/2010/main" val="836580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1781DD-C488-C8AF-5017-0FE35B6244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FED7205-531F-B933-7F2E-4AD8C845EB10}"/>
              </a:ext>
            </a:extLst>
          </p:cNvPr>
          <p:cNvSpPr>
            <a:spLocks noGrp="1"/>
          </p:cNvSpPr>
          <p:nvPr>
            <p:ph type="title"/>
          </p:nvPr>
        </p:nvSpPr>
        <p:spPr/>
        <p:txBody>
          <a:bodyPr/>
          <a:lstStyle/>
          <a:p>
            <a:r>
              <a:rPr lang="en-US" dirty="0"/>
              <a:t>Executive Order 14173</a:t>
            </a:r>
          </a:p>
        </p:txBody>
      </p:sp>
      <p:sp>
        <p:nvSpPr>
          <p:cNvPr id="3" name="Content Placeholder 2">
            <a:extLst>
              <a:ext uri="{FF2B5EF4-FFF2-40B4-BE49-F238E27FC236}">
                <a16:creationId xmlns:a16="http://schemas.microsoft.com/office/drawing/2014/main" id="{7CF74F09-B117-1E46-CA14-537F770E10ED}"/>
              </a:ext>
            </a:extLst>
          </p:cNvPr>
          <p:cNvSpPr>
            <a:spLocks noGrp="1"/>
          </p:cNvSpPr>
          <p:nvPr>
            <p:ph idx="1"/>
          </p:nvPr>
        </p:nvSpPr>
        <p:spPr>
          <a:xfrm>
            <a:off x="677334" y="1930400"/>
            <a:ext cx="8596668" cy="4212492"/>
          </a:xfrm>
        </p:spPr>
        <p:txBody>
          <a:bodyPr>
            <a:normAutofit fontScale="92500" lnSpcReduction="10000"/>
          </a:bodyPr>
          <a:lstStyle/>
          <a:p>
            <a:pPr algn="l"/>
            <a:r>
              <a:rPr lang="en-US" sz="3200" b="0" i="0" dirty="0">
                <a:solidFill>
                  <a:srgbClr val="58595B"/>
                </a:solidFill>
                <a:effectLst/>
              </a:rPr>
              <a:t>Title “Ending Illegal Discrimination and Restoring Merit-Based Opportunity”</a:t>
            </a:r>
          </a:p>
          <a:p>
            <a:pPr algn="l"/>
            <a:r>
              <a:rPr lang="en-US" sz="3200" b="0" i="0" dirty="0">
                <a:solidFill>
                  <a:srgbClr val="58595B"/>
                </a:solidFill>
                <a:effectLst/>
              </a:rPr>
              <a:t>Rescinded President John’s 1965 Executive Order establishing Equal Employment Opportunity</a:t>
            </a:r>
          </a:p>
          <a:p>
            <a:pPr algn="l"/>
            <a:r>
              <a:rPr lang="en-US" sz="3200" dirty="0">
                <a:solidFill>
                  <a:srgbClr val="58595B"/>
                </a:solidFill>
              </a:rPr>
              <a:t>Prohibits “</a:t>
            </a:r>
            <a:r>
              <a:rPr lang="it-IT" sz="3200" b="0" i="0" dirty="0">
                <a:solidFill>
                  <a:srgbClr val="293340"/>
                </a:solidFill>
                <a:effectLst/>
                <a:latin typeface="Instrument Sans"/>
              </a:rPr>
              <a:t>Illegal DEI and DEIA policies»</a:t>
            </a:r>
            <a:r>
              <a:rPr lang="en-US" sz="3200" dirty="0">
                <a:solidFill>
                  <a:srgbClr val="58595B"/>
                </a:solidFill>
              </a:rPr>
              <a:t> </a:t>
            </a:r>
          </a:p>
          <a:p>
            <a:pPr algn="l"/>
            <a:r>
              <a:rPr lang="en-US" sz="2800" b="0" i="0" dirty="0">
                <a:solidFill>
                  <a:srgbClr val="58595B"/>
                </a:solidFill>
                <a:effectLst/>
                <a:hlinkClick r:id="rId3"/>
              </a:rPr>
              <a:t>https://www.whitehouse.gov/presidential-actions/2025/01/ending-illegal-discrimination-and-restoring-merit-based-opportunity/</a:t>
            </a:r>
            <a:r>
              <a:rPr lang="en-US" sz="2800" b="0" i="0" dirty="0">
                <a:solidFill>
                  <a:srgbClr val="58595B"/>
                </a:solidFill>
                <a:effectLst/>
              </a:rPr>
              <a:t> </a:t>
            </a:r>
          </a:p>
        </p:txBody>
      </p:sp>
    </p:spTree>
    <p:extLst>
      <p:ext uri="{BB962C8B-B14F-4D97-AF65-F5344CB8AC3E}">
        <p14:creationId xmlns:p14="http://schemas.microsoft.com/office/powerpoint/2010/main" val="26439424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E1CCB4-AD78-3D11-A723-D9297D3387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FDCD9F-7DB1-1C27-F8A6-AB9D82E68D9C}"/>
              </a:ext>
            </a:extLst>
          </p:cNvPr>
          <p:cNvSpPr>
            <a:spLocks noGrp="1"/>
          </p:cNvSpPr>
          <p:nvPr>
            <p:ph type="title"/>
          </p:nvPr>
        </p:nvSpPr>
        <p:spPr/>
        <p:txBody>
          <a:bodyPr/>
          <a:lstStyle/>
          <a:p>
            <a:r>
              <a:rPr lang="en-US" dirty="0"/>
              <a:t>Private Sector Impacted</a:t>
            </a:r>
          </a:p>
        </p:txBody>
      </p:sp>
      <p:sp>
        <p:nvSpPr>
          <p:cNvPr id="3" name="Content Placeholder 2">
            <a:extLst>
              <a:ext uri="{FF2B5EF4-FFF2-40B4-BE49-F238E27FC236}">
                <a16:creationId xmlns:a16="http://schemas.microsoft.com/office/drawing/2014/main" id="{D5F19486-B011-1FA0-3FCF-1502675407F3}"/>
              </a:ext>
            </a:extLst>
          </p:cNvPr>
          <p:cNvSpPr>
            <a:spLocks noGrp="1"/>
          </p:cNvSpPr>
          <p:nvPr>
            <p:ph idx="1"/>
          </p:nvPr>
        </p:nvSpPr>
        <p:spPr>
          <a:xfrm>
            <a:off x="677334" y="1930400"/>
            <a:ext cx="8596668" cy="3880773"/>
          </a:xfrm>
        </p:spPr>
        <p:txBody>
          <a:bodyPr>
            <a:normAutofit fontScale="92500" lnSpcReduction="20000"/>
          </a:bodyPr>
          <a:lstStyle/>
          <a:p>
            <a:pPr algn="l"/>
            <a:r>
              <a:rPr lang="en-US" sz="3200" dirty="0">
                <a:solidFill>
                  <a:srgbClr val="58595B"/>
                </a:solidFill>
              </a:rPr>
              <a:t>This Executive Order encourages all federal agencies “with the assistance of the Attorney General, shall take all appropriate action with respect to the operations of their agencies to advance in the private sector the policy of individual initiative, excellence, and hard work”</a:t>
            </a:r>
          </a:p>
          <a:p>
            <a:pPr algn="l"/>
            <a:r>
              <a:rPr lang="en-US" sz="3200" b="0" i="0" dirty="0">
                <a:solidFill>
                  <a:srgbClr val="58595B"/>
                </a:solidFill>
                <a:effectLst/>
              </a:rPr>
              <a:t>Federal agencies are directed to report </a:t>
            </a:r>
            <a:r>
              <a:rPr lang="en-US" sz="3200" b="0" i="0" u="sng" dirty="0">
                <a:solidFill>
                  <a:srgbClr val="58595B"/>
                </a:solidFill>
                <a:effectLst/>
              </a:rPr>
              <a:t>private</a:t>
            </a:r>
            <a:r>
              <a:rPr lang="en-US" sz="3200" b="0" i="0" dirty="0">
                <a:solidFill>
                  <a:srgbClr val="58595B"/>
                </a:solidFill>
                <a:effectLst/>
              </a:rPr>
              <a:t> companies that have “illegal DEI”</a:t>
            </a:r>
            <a:endParaRPr lang="en-US" sz="3000" b="0" i="0" dirty="0">
              <a:solidFill>
                <a:srgbClr val="58595B"/>
              </a:solidFill>
              <a:effectLst/>
            </a:endParaRPr>
          </a:p>
        </p:txBody>
      </p:sp>
    </p:spTree>
    <p:extLst>
      <p:ext uri="{BB962C8B-B14F-4D97-AF65-F5344CB8AC3E}">
        <p14:creationId xmlns:p14="http://schemas.microsoft.com/office/powerpoint/2010/main" val="2545895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ACC84D-EB0E-DB88-643E-7B7FBCF78FCB}"/>
              </a:ext>
            </a:extLst>
          </p:cNvPr>
          <p:cNvSpPr>
            <a:spLocks noGrp="1"/>
          </p:cNvSpPr>
          <p:nvPr>
            <p:ph type="title"/>
          </p:nvPr>
        </p:nvSpPr>
        <p:spPr/>
        <p:txBody>
          <a:bodyPr/>
          <a:lstStyle/>
          <a:p>
            <a:r>
              <a:rPr lang="en-US" dirty="0"/>
              <a:t>What Is “Illegal DEI”?</a:t>
            </a:r>
          </a:p>
        </p:txBody>
      </p:sp>
      <p:sp>
        <p:nvSpPr>
          <p:cNvPr id="3" name="Content Placeholder 2">
            <a:extLst>
              <a:ext uri="{FF2B5EF4-FFF2-40B4-BE49-F238E27FC236}">
                <a16:creationId xmlns:a16="http://schemas.microsoft.com/office/drawing/2014/main" id="{BF43B304-E63F-1C68-A768-8EB399DC5007}"/>
              </a:ext>
            </a:extLst>
          </p:cNvPr>
          <p:cNvSpPr>
            <a:spLocks noGrp="1"/>
          </p:cNvSpPr>
          <p:nvPr>
            <p:ph idx="1"/>
          </p:nvPr>
        </p:nvSpPr>
        <p:spPr>
          <a:xfrm>
            <a:off x="677334" y="1633051"/>
            <a:ext cx="8596668" cy="3880773"/>
          </a:xfrm>
        </p:spPr>
        <p:txBody>
          <a:bodyPr>
            <a:normAutofit fontScale="70000" lnSpcReduction="20000"/>
          </a:bodyPr>
          <a:lstStyle/>
          <a:p>
            <a:pPr algn="l"/>
            <a:r>
              <a:rPr lang="en-US" sz="3200" dirty="0">
                <a:solidFill>
                  <a:srgbClr val="58595B"/>
                </a:solidFill>
              </a:rPr>
              <a:t>EEOC and DOJ issued guidance on March 19, 2025</a:t>
            </a:r>
          </a:p>
          <a:p>
            <a:pPr algn="l"/>
            <a:r>
              <a:rPr lang="en-US" sz="3200" dirty="0">
                <a:solidFill>
                  <a:srgbClr val="58595B"/>
                </a:solidFill>
              </a:rPr>
              <a:t>What to do if you experience “Illegal DEI” </a:t>
            </a:r>
          </a:p>
          <a:p>
            <a:pPr algn="l"/>
            <a:r>
              <a:rPr lang="en-US" sz="3200" dirty="0">
                <a:solidFill>
                  <a:srgbClr val="58595B"/>
                </a:solidFill>
                <a:hlinkClick r:id="rId3"/>
              </a:rPr>
              <a:t>https://www.eeoc.gov/what-do-if-you-experience-discrimination-related-dei-work?utm_content=&amp;utm_medium=email&amp;utm_name=&amp;utm_source=govdelivery&amp;utm_term=</a:t>
            </a:r>
            <a:endParaRPr lang="en-US" sz="3200" dirty="0">
              <a:solidFill>
                <a:srgbClr val="58595B"/>
              </a:solidFill>
            </a:endParaRPr>
          </a:p>
          <a:p>
            <a:pPr algn="l"/>
            <a:r>
              <a:rPr lang="en-US" sz="3200" dirty="0">
                <a:solidFill>
                  <a:srgbClr val="58595B"/>
                </a:solidFill>
              </a:rPr>
              <a:t>FAQ Sheet on “Illegal DEI”</a:t>
            </a:r>
          </a:p>
          <a:p>
            <a:pPr algn="l"/>
            <a:r>
              <a:rPr lang="en-US" sz="3200" dirty="0">
                <a:solidFill>
                  <a:srgbClr val="58595B"/>
                </a:solidFill>
                <a:hlinkClick r:id="rId4"/>
              </a:rPr>
              <a:t>https://www.eeoc.gov/wysk/what-you-should-know-about-dei-related-discrimination-work?utm_content=&amp;utm_medium=email&amp;utm_name=&amp;utm_source=govdelivery&amp;utm_term=</a:t>
            </a:r>
            <a:r>
              <a:rPr lang="en-US" sz="3200" dirty="0">
                <a:solidFill>
                  <a:srgbClr val="58595B"/>
                </a:solidFill>
              </a:rPr>
              <a:t> </a:t>
            </a:r>
          </a:p>
        </p:txBody>
      </p:sp>
    </p:spTree>
    <p:extLst>
      <p:ext uri="{BB962C8B-B14F-4D97-AF65-F5344CB8AC3E}">
        <p14:creationId xmlns:p14="http://schemas.microsoft.com/office/powerpoint/2010/main" val="11924187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D79060-C6C1-20A4-614F-D4C1C2704B3B}"/>
              </a:ext>
            </a:extLst>
          </p:cNvPr>
          <p:cNvSpPr>
            <a:spLocks noGrp="1"/>
          </p:cNvSpPr>
          <p:nvPr>
            <p:ph type="title"/>
          </p:nvPr>
        </p:nvSpPr>
        <p:spPr/>
        <p:txBody>
          <a:bodyPr/>
          <a:lstStyle/>
          <a:p>
            <a:r>
              <a:rPr lang="en-US" dirty="0"/>
              <a:t>Review of the Guidance</a:t>
            </a:r>
          </a:p>
        </p:txBody>
      </p:sp>
      <p:sp>
        <p:nvSpPr>
          <p:cNvPr id="3" name="Content Placeholder 2">
            <a:extLst>
              <a:ext uri="{FF2B5EF4-FFF2-40B4-BE49-F238E27FC236}">
                <a16:creationId xmlns:a16="http://schemas.microsoft.com/office/drawing/2014/main" id="{2B52770E-D848-88B9-F704-C1EDCA06545F}"/>
              </a:ext>
            </a:extLst>
          </p:cNvPr>
          <p:cNvSpPr>
            <a:spLocks noGrp="1"/>
          </p:cNvSpPr>
          <p:nvPr>
            <p:ph idx="1"/>
          </p:nvPr>
        </p:nvSpPr>
        <p:spPr>
          <a:xfrm>
            <a:off x="677334" y="1751799"/>
            <a:ext cx="8596668" cy="3880773"/>
          </a:xfrm>
        </p:spPr>
        <p:txBody>
          <a:bodyPr>
            <a:normAutofit/>
          </a:bodyPr>
          <a:lstStyle/>
          <a:p>
            <a:r>
              <a:rPr lang="en-US" sz="2000" b="0" i="0" dirty="0">
                <a:solidFill>
                  <a:schemeClr val="tx1"/>
                </a:solidFill>
                <a:effectLst/>
                <a:latin typeface="+mj-lt"/>
              </a:rPr>
              <a:t>Action “motivated—in whole or in part—by an employee’s race, sex, or another protected characteristic” may be unlawful</a:t>
            </a:r>
          </a:p>
          <a:p>
            <a:r>
              <a:rPr lang="en-US" sz="2000" dirty="0">
                <a:solidFill>
                  <a:schemeClr val="tx1"/>
                </a:solidFill>
                <a:latin typeface="+mj-lt"/>
              </a:rPr>
              <a:t>DEI Training could be considered creating a hostile work environment</a:t>
            </a:r>
          </a:p>
          <a:p>
            <a:r>
              <a:rPr lang="en-US" sz="2000" dirty="0">
                <a:solidFill>
                  <a:schemeClr val="tx1"/>
                </a:solidFill>
                <a:latin typeface="+mj-lt"/>
              </a:rPr>
              <a:t>Biggest take away:</a:t>
            </a:r>
          </a:p>
          <a:p>
            <a:pPr lvl="1"/>
            <a:r>
              <a:rPr lang="en-US" sz="1800" dirty="0">
                <a:solidFill>
                  <a:schemeClr val="tx1"/>
                </a:solidFill>
                <a:latin typeface="+mj-lt"/>
              </a:rPr>
              <a:t>Administration is enforcing Title VII by applying it equally to all workers</a:t>
            </a:r>
          </a:p>
          <a:p>
            <a:pPr lvl="1"/>
            <a:r>
              <a:rPr lang="en-US" sz="1800" dirty="0">
                <a:solidFill>
                  <a:schemeClr val="tx1"/>
                </a:solidFill>
                <a:latin typeface="+mj-lt"/>
              </a:rPr>
              <a:t>The EEOC does not require a higher showing of proof for so-called “reverse” discrimination claims. </a:t>
            </a:r>
          </a:p>
          <a:p>
            <a:pPr lvl="1"/>
            <a:r>
              <a:rPr lang="en-US" sz="1800" dirty="0">
                <a:solidFill>
                  <a:schemeClr val="tx1"/>
                </a:solidFill>
                <a:latin typeface="+mj-lt"/>
              </a:rPr>
              <a:t>The EEOC’s position is that there is no such thing as “reverse” discrimination; there is only discrimination. The EEOC applies the same standard of proof to all race discrimination claims, regardless of the victim’s race.</a:t>
            </a:r>
          </a:p>
        </p:txBody>
      </p:sp>
    </p:spTree>
    <p:extLst>
      <p:ext uri="{BB962C8B-B14F-4D97-AF65-F5344CB8AC3E}">
        <p14:creationId xmlns:p14="http://schemas.microsoft.com/office/powerpoint/2010/main" val="1484005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5B5A17-86EF-4906-DCE6-54DB45DD4B3F}"/>
              </a:ext>
            </a:extLst>
          </p:cNvPr>
          <p:cNvSpPr>
            <a:spLocks noGrp="1"/>
          </p:cNvSpPr>
          <p:nvPr>
            <p:ph type="title"/>
          </p:nvPr>
        </p:nvSpPr>
        <p:spPr/>
        <p:txBody>
          <a:bodyPr/>
          <a:lstStyle/>
          <a:p>
            <a:r>
              <a:rPr lang="en-US" dirty="0"/>
              <a:t>What is Reverse Discrimination?</a:t>
            </a:r>
          </a:p>
        </p:txBody>
      </p:sp>
      <p:sp>
        <p:nvSpPr>
          <p:cNvPr id="3" name="Content Placeholder 2">
            <a:extLst>
              <a:ext uri="{FF2B5EF4-FFF2-40B4-BE49-F238E27FC236}">
                <a16:creationId xmlns:a16="http://schemas.microsoft.com/office/drawing/2014/main" id="{EB31E638-0671-A847-0299-6C1F00123EC6}"/>
              </a:ext>
            </a:extLst>
          </p:cNvPr>
          <p:cNvSpPr>
            <a:spLocks noGrp="1"/>
          </p:cNvSpPr>
          <p:nvPr>
            <p:ph idx="1"/>
          </p:nvPr>
        </p:nvSpPr>
        <p:spPr>
          <a:xfrm>
            <a:off x="677334" y="1731981"/>
            <a:ext cx="8596668" cy="4309381"/>
          </a:xfrm>
        </p:spPr>
        <p:txBody>
          <a:bodyPr>
            <a:normAutofit/>
          </a:bodyPr>
          <a:lstStyle/>
          <a:p>
            <a:r>
              <a:rPr lang="en-US" dirty="0"/>
              <a:t>Reverse discrimination is a judicial doctrine that has been developed under Title VII cases that members of the majority need to meet a heightened standard of proof to establish a claim of discrimination</a:t>
            </a:r>
          </a:p>
          <a:p>
            <a:pPr lvl="1"/>
            <a:r>
              <a:rPr lang="en-US" dirty="0"/>
              <a:t>Some circuit courts have rejected this, including the Third Circuit</a:t>
            </a:r>
          </a:p>
          <a:p>
            <a:r>
              <a:rPr lang="en-US" dirty="0"/>
              <a:t>This is considered the “background circumstances” test</a:t>
            </a:r>
          </a:p>
          <a:p>
            <a:r>
              <a:rPr lang="en-US" dirty="0"/>
              <a:t>For example, if a white female is terminated and replaced by a black female, there is not an immediate inference of discrimination under Title VII because the terminated employee is in the majority</a:t>
            </a:r>
          </a:p>
          <a:p>
            <a:r>
              <a:rPr lang="en-US" dirty="0"/>
              <a:t>For this employee to succeed, she would need to establish background circumstances, such as – she was the only white employee in her division or her direct supervisor was a black employee and made a comment during her termination that raised a question about race discrimination</a:t>
            </a:r>
          </a:p>
        </p:txBody>
      </p:sp>
    </p:spTree>
    <p:extLst>
      <p:ext uri="{BB962C8B-B14F-4D97-AF65-F5344CB8AC3E}">
        <p14:creationId xmlns:p14="http://schemas.microsoft.com/office/powerpoint/2010/main" val="2604468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11F4C-6196-1FBD-0571-AA7D4608487B}"/>
              </a:ext>
            </a:extLst>
          </p:cNvPr>
          <p:cNvSpPr>
            <a:spLocks noGrp="1"/>
          </p:cNvSpPr>
          <p:nvPr>
            <p:ph type="title"/>
          </p:nvPr>
        </p:nvSpPr>
        <p:spPr/>
        <p:txBody>
          <a:bodyPr/>
          <a:lstStyle/>
          <a:p>
            <a:r>
              <a:rPr lang="en-US" dirty="0"/>
              <a:t>SCOTUS Case to Watch: </a:t>
            </a:r>
            <a:r>
              <a:rPr lang="en-US" u="sng" dirty="0"/>
              <a:t>Ames</a:t>
            </a:r>
            <a:endParaRPr lang="en-US" dirty="0"/>
          </a:p>
        </p:txBody>
      </p:sp>
      <p:sp>
        <p:nvSpPr>
          <p:cNvPr id="3" name="Content Placeholder 2">
            <a:extLst>
              <a:ext uri="{FF2B5EF4-FFF2-40B4-BE49-F238E27FC236}">
                <a16:creationId xmlns:a16="http://schemas.microsoft.com/office/drawing/2014/main" id="{2C70BA35-9D24-C3DE-337B-EA7BBF9E879B}"/>
              </a:ext>
            </a:extLst>
          </p:cNvPr>
          <p:cNvSpPr>
            <a:spLocks noGrp="1"/>
          </p:cNvSpPr>
          <p:nvPr>
            <p:ph idx="1"/>
          </p:nvPr>
        </p:nvSpPr>
        <p:spPr>
          <a:xfrm>
            <a:off x="795668" y="2031497"/>
            <a:ext cx="8596668" cy="3880773"/>
          </a:xfrm>
        </p:spPr>
        <p:txBody>
          <a:bodyPr>
            <a:normAutofit fontScale="25000" lnSpcReduction="20000"/>
          </a:bodyPr>
          <a:lstStyle/>
          <a:p>
            <a:r>
              <a:rPr lang="en-US" sz="7200" dirty="0">
                <a:solidFill>
                  <a:srgbClr val="1B1B1B"/>
                </a:solidFill>
                <a:latin typeface="+mj-lt"/>
              </a:rPr>
              <a:t>T</a:t>
            </a:r>
            <a:r>
              <a:rPr lang="en-US" sz="7200" b="0" i="0" dirty="0">
                <a:solidFill>
                  <a:srgbClr val="1B1B1B"/>
                </a:solidFill>
                <a:effectLst/>
                <a:latin typeface="+mj-lt"/>
              </a:rPr>
              <a:t>he current Supreme Court term (OT 24-25), the Supreme Court is considering a case, </a:t>
            </a:r>
            <a:r>
              <a:rPr lang="en-US" sz="7200" b="0" i="1" dirty="0">
                <a:solidFill>
                  <a:srgbClr val="1B1B1B"/>
                </a:solidFill>
                <a:effectLst/>
                <a:latin typeface="+mj-lt"/>
              </a:rPr>
              <a:t>Ames v. v. Ohio Department of Youth Services</a:t>
            </a:r>
            <a:r>
              <a:rPr lang="en-US" sz="7200" b="0" i="0" dirty="0">
                <a:solidFill>
                  <a:srgbClr val="1B1B1B"/>
                </a:solidFill>
                <a:effectLst/>
                <a:latin typeface="+mj-lt"/>
              </a:rPr>
              <a:t> (No. 23-1039), regarding whether the claims of “majority-group” plaintiffs must meet a “heightened” evidentiary standard in order to prevail on a Title VII claim.  </a:t>
            </a:r>
          </a:p>
          <a:p>
            <a:r>
              <a:rPr lang="en-US" sz="7200" dirty="0">
                <a:solidFill>
                  <a:srgbClr val="1B1B1B"/>
                </a:solidFill>
                <a:latin typeface="+mj-lt"/>
              </a:rPr>
              <a:t>As noted in the guidance, t</a:t>
            </a:r>
            <a:r>
              <a:rPr lang="en-US" sz="7200" b="0" i="0" dirty="0">
                <a:solidFill>
                  <a:srgbClr val="1B1B1B"/>
                </a:solidFill>
                <a:effectLst/>
                <a:latin typeface="+mj-lt"/>
              </a:rPr>
              <a:t>he EEOC unanimously voted to join an amicus brief (a “friend of the court” brief) on behalf of the United States government before the Supreme Court, arguing that the “‘background circumstances’ requirement has no basis in Title VII’s text, contradicts this Court’s precedent, and frustrates the proper administration of the McDonnell Douglas framework.”  U.S. Br. at 21, </a:t>
            </a:r>
            <a:r>
              <a:rPr lang="en-US" sz="7200" b="0" i="1" dirty="0">
                <a:solidFill>
                  <a:srgbClr val="1B1B1B"/>
                </a:solidFill>
                <a:effectLst/>
                <a:latin typeface="+mj-lt"/>
              </a:rPr>
              <a:t>Ames</a:t>
            </a:r>
            <a:r>
              <a:rPr lang="en-US" sz="7200" b="0" i="0" dirty="0">
                <a:solidFill>
                  <a:srgbClr val="1B1B1B"/>
                </a:solidFill>
                <a:effectLst/>
                <a:latin typeface="+mj-lt"/>
              </a:rPr>
              <a:t>.</a:t>
            </a:r>
          </a:p>
          <a:p>
            <a:r>
              <a:rPr lang="en-US" sz="7200" b="0" i="0" dirty="0">
                <a:solidFill>
                  <a:srgbClr val="1B1B1B"/>
                </a:solidFill>
                <a:effectLst/>
                <a:latin typeface="+mj-lt"/>
              </a:rPr>
              <a:t>This case is going to be decided this term.  Argument was heard.  Decision is expected in June.</a:t>
            </a:r>
          </a:p>
          <a:p>
            <a:pPr>
              <a:buNone/>
            </a:pPr>
            <a:br>
              <a:rPr lang="en-US" dirty="0"/>
            </a:br>
            <a:endParaRPr lang="en-US" dirty="0"/>
          </a:p>
        </p:txBody>
      </p:sp>
    </p:spTree>
    <p:extLst>
      <p:ext uri="{BB962C8B-B14F-4D97-AF65-F5344CB8AC3E}">
        <p14:creationId xmlns:p14="http://schemas.microsoft.com/office/powerpoint/2010/main" val="752225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50A16-307A-BCD5-5FE9-28CD1836BC23}"/>
              </a:ext>
            </a:extLst>
          </p:cNvPr>
          <p:cNvSpPr>
            <a:spLocks noGrp="1"/>
          </p:cNvSpPr>
          <p:nvPr>
            <p:ph type="title"/>
          </p:nvPr>
        </p:nvSpPr>
        <p:spPr/>
        <p:txBody>
          <a:bodyPr/>
          <a:lstStyle/>
          <a:p>
            <a:r>
              <a:rPr lang="en-US" dirty="0"/>
              <a:t>Don’t Forget About New Jersey!</a:t>
            </a:r>
          </a:p>
        </p:txBody>
      </p:sp>
      <p:sp>
        <p:nvSpPr>
          <p:cNvPr id="3" name="Content Placeholder 2">
            <a:extLst>
              <a:ext uri="{FF2B5EF4-FFF2-40B4-BE49-F238E27FC236}">
                <a16:creationId xmlns:a16="http://schemas.microsoft.com/office/drawing/2014/main" id="{1D39E9B9-EA04-FFF5-1DE4-F2B672B7DD6F}"/>
              </a:ext>
            </a:extLst>
          </p:cNvPr>
          <p:cNvSpPr>
            <a:spLocks noGrp="1"/>
          </p:cNvSpPr>
          <p:nvPr>
            <p:ph idx="1"/>
          </p:nvPr>
        </p:nvSpPr>
        <p:spPr>
          <a:xfrm>
            <a:off x="677334" y="1564970"/>
            <a:ext cx="8596668" cy="4478021"/>
          </a:xfrm>
        </p:spPr>
        <p:txBody>
          <a:bodyPr>
            <a:normAutofit/>
          </a:bodyPr>
          <a:lstStyle/>
          <a:p>
            <a:pPr algn="l"/>
            <a:r>
              <a:rPr lang="en-US" sz="3000" dirty="0">
                <a:solidFill>
                  <a:srgbClr val="58595B"/>
                </a:solidFill>
              </a:rPr>
              <a:t>Be careful to completely eliminate DEI at your workplace</a:t>
            </a:r>
          </a:p>
          <a:p>
            <a:pPr algn="l"/>
            <a:r>
              <a:rPr lang="en-US" sz="3000" dirty="0">
                <a:solidFill>
                  <a:srgbClr val="58595B"/>
                </a:solidFill>
              </a:rPr>
              <a:t>NJ promotes DEI through its State government </a:t>
            </a:r>
          </a:p>
          <a:p>
            <a:pPr algn="l"/>
            <a:r>
              <a:rPr lang="en-US" sz="3000" dirty="0">
                <a:solidFill>
                  <a:srgbClr val="58595B"/>
                </a:solidFill>
              </a:rPr>
              <a:t>Difficult balancing for NJ employers</a:t>
            </a:r>
          </a:p>
          <a:p>
            <a:pPr algn="l"/>
            <a:r>
              <a:rPr lang="en-US" sz="3000" dirty="0">
                <a:solidFill>
                  <a:srgbClr val="58595B"/>
                </a:solidFill>
              </a:rPr>
              <a:t>Be prepared for a conflict between state and federal law on DEI</a:t>
            </a:r>
            <a:endParaRPr lang="en-US" sz="1800" dirty="0"/>
          </a:p>
        </p:txBody>
      </p:sp>
    </p:spTree>
    <p:extLst>
      <p:ext uri="{BB962C8B-B14F-4D97-AF65-F5344CB8AC3E}">
        <p14:creationId xmlns:p14="http://schemas.microsoft.com/office/powerpoint/2010/main" val="184874969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Facet</Template>
  <TotalTime>334</TotalTime>
  <Words>836</Words>
  <Application>Microsoft Office PowerPoint</Application>
  <PresentationFormat>Widescreen</PresentationFormat>
  <Paragraphs>64</Paragraphs>
  <Slides>11</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Instrument Sans</vt:lpstr>
      <vt:lpstr>Trebuchet MS</vt:lpstr>
      <vt:lpstr>Wingdings 3</vt:lpstr>
      <vt:lpstr>Facet</vt:lpstr>
      <vt:lpstr>  HRA LEGAL UPDATE DEI Executive Orders, Reverse Discrimination and Ames April 16, 2025</vt:lpstr>
      <vt:lpstr>What is an Executive Order?</vt:lpstr>
      <vt:lpstr>Executive Order 14173</vt:lpstr>
      <vt:lpstr>Private Sector Impacted</vt:lpstr>
      <vt:lpstr>What Is “Illegal DEI”?</vt:lpstr>
      <vt:lpstr>Review of the Guidance</vt:lpstr>
      <vt:lpstr>What is Reverse Discrimination?</vt:lpstr>
      <vt:lpstr>SCOTUS Case to Watch: Ames</vt:lpstr>
      <vt:lpstr>Don’t Forget About New Jersey!</vt:lpstr>
      <vt:lpstr>What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Megan K. Balne</dc:creator>
  <cp:lastModifiedBy>Carol Asselta</cp:lastModifiedBy>
  <cp:revision>16</cp:revision>
  <dcterms:created xsi:type="dcterms:W3CDTF">2023-09-21T17:40:00Z</dcterms:created>
  <dcterms:modified xsi:type="dcterms:W3CDTF">2025-04-18T14:58:36Z</dcterms:modified>
</cp:coreProperties>
</file>