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9"/>
  </p:notesMasterIdLst>
  <p:sldIdLst>
    <p:sldId id="256" r:id="rId2"/>
    <p:sldId id="298" r:id="rId3"/>
    <p:sldId id="301" r:id="rId4"/>
    <p:sldId id="291" r:id="rId5"/>
    <p:sldId id="293" r:id="rId6"/>
    <p:sldId id="284" r:id="rId7"/>
    <p:sldId id="27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74334" autoAdjust="0"/>
  </p:normalViewPr>
  <p:slideViewPr>
    <p:cSldViewPr snapToGrid="0">
      <p:cViewPr varScale="1">
        <p:scale>
          <a:sx n="47" d="100"/>
          <a:sy n="47" d="100"/>
        </p:scale>
        <p:origin x="1416" y="4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4F3872-B786-4257-B2DF-506ADE3370F2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F6E6FD-FFFD-4909-881C-A414FFD2C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952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F6E6FD-FFFD-4909-881C-A414FFD2CB2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984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AB1F84-44E8-905C-5FD1-C34FE321D0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BA63ADD-2337-D50C-F9A3-C0EA9676946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4A2964D-FEE4-B250-7E5E-2BABE9CD07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C15669-6BE8-D80D-7A89-588420C619E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F6E6FD-FFFD-4909-881C-A414FFD2CB2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3112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3B8471-6BAF-44DE-B66C-CA05C1F352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CF37001-EA14-0353-133D-C4B57AD1312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6F935F3-6747-D6D4-9130-E7A2978867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8F4A58-4580-874A-3A91-1DA67099FDC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F6E6FD-FFFD-4909-881C-A414FFD2CB2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3035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F6E6FD-FFFD-4909-881C-A414FFD2CB2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6901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F6E6FD-FFFD-4909-881C-A414FFD2CB2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196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3E35-4B06-403F-B40D-881EEA2B0D95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B798-D0C9-44C5-B3A8-79D50D50A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665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3E35-4B06-403F-B40D-881EEA2B0D95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B798-D0C9-44C5-B3A8-79D50D50A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222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3E35-4B06-403F-B40D-881EEA2B0D95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B798-D0C9-44C5-B3A8-79D50D50A16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82405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3E35-4B06-403F-B40D-881EEA2B0D95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B798-D0C9-44C5-B3A8-79D50D50A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994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3E35-4B06-403F-B40D-881EEA2B0D95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B798-D0C9-44C5-B3A8-79D50D50A16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887682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3E35-4B06-403F-B40D-881EEA2B0D95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B798-D0C9-44C5-B3A8-79D50D50A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7431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3E35-4B06-403F-B40D-881EEA2B0D95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B798-D0C9-44C5-B3A8-79D50D50A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7387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3E35-4B06-403F-B40D-881EEA2B0D95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B798-D0C9-44C5-B3A8-79D50D50A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077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3E35-4B06-403F-B40D-881EEA2B0D95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B798-D0C9-44C5-B3A8-79D50D50A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454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3E35-4B06-403F-B40D-881EEA2B0D95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B798-D0C9-44C5-B3A8-79D50D50A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453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3E35-4B06-403F-B40D-881EEA2B0D95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B798-D0C9-44C5-B3A8-79D50D50A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182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3E35-4B06-403F-B40D-881EEA2B0D95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B798-D0C9-44C5-B3A8-79D50D50A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472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3E35-4B06-403F-B40D-881EEA2B0D95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B798-D0C9-44C5-B3A8-79D50D50A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260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3E35-4B06-403F-B40D-881EEA2B0D95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B798-D0C9-44C5-B3A8-79D50D50A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781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3E35-4B06-403F-B40D-881EEA2B0D95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B798-D0C9-44C5-B3A8-79D50D50A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19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B798-D0C9-44C5-B3A8-79D50D50A166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3E35-4B06-403F-B40D-881EEA2B0D95}" type="datetimeFigureOut">
              <a:rPr lang="en-US" smtClean="0"/>
              <a:t>6/27/2025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71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E3E35-4B06-403F-B40D-881EEA2B0D95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92AB798-D0C9-44C5-B3A8-79D50D50A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429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Balne@hylandlevin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157043"/>
            <a:ext cx="7766936" cy="2878528"/>
          </a:xfrm>
        </p:spPr>
        <p:txBody>
          <a:bodyPr/>
          <a:lstStyle/>
          <a:p>
            <a:pPr algn="ctr"/>
            <a:br>
              <a:rPr lang="en-US" b="1" dirty="0">
                <a:solidFill>
                  <a:srgbClr val="0070C0"/>
                </a:solidFill>
              </a:rPr>
            </a:br>
            <a:br>
              <a:rPr lang="en-US" b="1" dirty="0">
                <a:solidFill>
                  <a:srgbClr val="0070C0"/>
                </a:solidFill>
              </a:rPr>
            </a:br>
            <a:r>
              <a:rPr lang="en-US" b="1" dirty="0">
                <a:solidFill>
                  <a:srgbClr val="0070C0"/>
                </a:solidFill>
              </a:rPr>
              <a:t>HRA LEGAL UPDATE</a:t>
            </a:r>
            <a:br>
              <a:rPr lang="en-US" b="1" dirty="0">
                <a:solidFill>
                  <a:srgbClr val="0070C0"/>
                </a:solidFill>
              </a:rPr>
            </a:br>
            <a:r>
              <a:rPr lang="en-US" sz="4400" b="1" dirty="0">
                <a:solidFill>
                  <a:srgbClr val="0070C0"/>
                </a:solidFill>
              </a:rPr>
              <a:t>June 19, 2025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5035571"/>
            <a:ext cx="7766936" cy="10968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Megan Knowlton Balne, Esq.</a:t>
            </a:r>
          </a:p>
          <a:p>
            <a:r>
              <a:rPr lang="en-US" dirty="0"/>
              <a:t>Chair of the Legal/Legislative Committee</a:t>
            </a:r>
          </a:p>
          <a:p>
            <a:r>
              <a:rPr lang="en-US" dirty="0"/>
              <a:t>HRA of Southern NJ</a:t>
            </a:r>
          </a:p>
        </p:txBody>
      </p:sp>
    </p:spTree>
    <p:extLst>
      <p:ext uri="{BB962C8B-B14F-4D97-AF65-F5344CB8AC3E}">
        <p14:creationId xmlns:p14="http://schemas.microsoft.com/office/powerpoint/2010/main" val="2413339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43D0C3A-843D-9242-4C11-E433ED31E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EEOC and DOL Leadership Changes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B3E5D87-F931-8208-1795-7E6C0BFB4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4970" y="1144799"/>
            <a:ext cx="5629081" cy="5256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Four key candidates to lead EEOC and DOL were questioned on Capitol Hill on June 18, 2025</a:t>
            </a:r>
          </a:p>
          <a:p>
            <a:r>
              <a:rPr lang="en-US" dirty="0"/>
              <a:t>Andrea Lucas – Chair EEOC</a:t>
            </a:r>
          </a:p>
          <a:p>
            <a:pPr lvl="1"/>
            <a:r>
              <a:rPr lang="en-US" dirty="0"/>
              <a:t>Emphasized that EEOC was an executive agency and must follow executive  direction</a:t>
            </a:r>
          </a:p>
          <a:p>
            <a:r>
              <a:rPr lang="en-US" dirty="0"/>
              <a:t>Andrew Rogers – Wage and Hour DOL</a:t>
            </a:r>
          </a:p>
          <a:p>
            <a:pPr lvl="1"/>
            <a:r>
              <a:rPr lang="en-US" dirty="0"/>
              <a:t>Neutral enforcement</a:t>
            </a:r>
          </a:p>
          <a:p>
            <a:pPr lvl="1"/>
            <a:r>
              <a:rPr lang="en-US" dirty="0"/>
              <a:t>Compliance is accessible for small and mid size employers</a:t>
            </a:r>
          </a:p>
          <a:p>
            <a:r>
              <a:rPr lang="en-US" dirty="0"/>
              <a:t>Anthony D’Esposito – Inspector General DOL</a:t>
            </a:r>
          </a:p>
          <a:p>
            <a:pPr lvl="1"/>
            <a:r>
              <a:rPr lang="en-US" dirty="0"/>
              <a:t>Focus on fraud, waste and abuse</a:t>
            </a:r>
          </a:p>
          <a:p>
            <a:r>
              <a:rPr lang="en-US" dirty="0"/>
              <a:t>Jonathan Berry – Solicitor DOL</a:t>
            </a:r>
          </a:p>
          <a:p>
            <a:pPr lvl="1"/>
            <a:r>
              <a:rPr lang="en-US" dirty="0"/>
              <a:t>Principal Contributor to Project 2025</a:t>
            </a:r>
          </a:p>
          <a:p>
            <a:pPr lvl="1"/>
            <a:r>
              <a:rPr lang="en-US" dirty="0"/>
              <a:t>Neutral Enforcement</a:t>
            </a:r>
          </a:p>
          <a:p>
            <a:pPr lvl="1"/>
            <a:r>
              <a:rPr lang="en-US" dirty="0"/>
              <a:t>New guidance on Title VII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DC83E5B-BCE3-6A98-F756-3DD4E677EC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77334" y="2988734"/>
            <a:ext cx="3854528" cy="880531"/>
          </a:xfrm>
        </p:spPr>
        <p:txBody>
          <a:bodyPr>
            <a:normAutofit/>
          </a:bodyPr>
          <a:lstStyle/>
          <a:p>
            <a:r>
              <a:rPr lang="en-US" sz="2000" dirty="0"/>
              <a:t>Essential Points</a:t>
            </a:r>
          </a:p>
        </p:txBody>
      </p:sp>
    </p:spTree>
    <p:extLst>
      <p:ext uri="{BB962C8B-B14F-4D97-AF65-F5344CB8AC3E}">
        <p14:creationId xmlns:p14="http://schemas.microsoft.com/office/powerpoint/2010/main" val="836580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2C3A2-5BF7-6000-144A-99328B1AF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Key Themes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E4F4F-BDCB-259D-0D9E-301BFAC05E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1476" y="1498604"/>
            <a:ext cx="5532401" cy="4644288"/>
          </a:xfrm>
        </p:spPr>
        <p:txBody>
          <a:bodyPr>
            <a:noAutofit/>
          </a:bodyPr>
          <a:lstStyle/>
          <a:p>
            <a:r>
              <a:rPr lang="en-US" sz="2400" dirty="0"/>
              <a:t>Heightened scrutiny for DEI programs</a:t>
            </a:r>
          </a:p>
          <a:p>
            <a:pPr lvl="1"/>
            <a:r>
              <a:rPr lang="en-US" sz="2400" dirty="0"/>
              <a:t>Applies to Title VII and other federal statutes</a:t>
            </a:r>
          </a:p>
          <a:p>
            <a:pPr lvl="1"/>
            <a:r>
              <a:rPr lang="en-US" sz="2400" dirty="0"/>
              <a:t>Unclear how this will impact NJ</a:t>
            </a:r>
          </a:p>
          <a:p>
            <a:r>
              <a:rPr lang="en-US" sz="2400" dirty="0"/>
              <a:t>Impact of executive influence over agency </a:t>
            </a:r>
          </a:p>
          <a:p>
            <a:r>
              <a:rPr lang="en-US" sz="2400" dirty="0"/>
              <a:t>Enforcement discretion concerns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A52B76-DAA1-E17B-7C0E-0446DC90FCD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000" i="1" dirty="0"/>
              <a:t>Main points to take away from Congressional questioning of agency nominees</a:t>
            </a:r>
          </a:p>
        </p:txBody>
      </p:sp>
    </p:spTree>
    <p:extLst>
      <p:ext uri="{BB962C8B-B14F-4D97-AF65-F5344CB8AC3E}">
        <p14:creationId xmlns:p14="http://schemas.microsoft.com/office/powerpoint/2010/main" val="3152476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1781DD-C488-C8AF-5017-0FE35B6244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D7205-531F-B933-7F2E-4AD8C845E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Ames</a:t>
            </a:r>
            <a:r>
              <a:rPr lang="en-US" dirty="0"/>
              <a:t> case decided – Clarification on “Reverse Discrimination”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F74F09-B117-1E46-CA14-537F770E1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212492"/>
          </a:xfrm>
        </p:spPr>
        <p:txBody>
          <a:bodyPr>
            <a:normAutofit/>
          </a:bodyPr>
          <a:lstStyle/>
          <a:p>
            <a:pPr algn="l"/>
            <a:r>
              <a:rPr lang="en-US" sz="2800" b="0" i="0" dirty="0">
                <a:solidFill>
                  <a:srgbClr val="58595B"/>
                </a:solidFill>
                <a:effectLst/>
              </a:rPr>
              <a:t>Background of case</a:t>
            </a:r>
          </a:p>
          <a:p>
            <a:pPr algn="l"/>
            <a:r>
              <a:rPr lang="en-US" sz="2800" b="0" i="0" dirty="0">
                <a:solidFill>
                  <a:srgbClr val="58595B"/>
                </a:solidFill>
                <a:effectLst/>
              </a:rPr>
              <a:t>Background Circumstances test rejected for reverse discrimination</a:t>
            </a:r>
          </a:p>
          <a:p>
            <a:pPr algn="l"/>
            <a:r>
              <a:rPr lang="en-US" sz="2800" dirty="0">
                <a:solidFill>
                  <a:srgbClr val="58595B"/>
                </a:solidFill>
              </a:rPr>
              <a:t>What does this mean?</a:t>
            </a:r>
          </a:p>
          <a:p>
            <a:pPr lvl="1"/>
            <a:r>
              <a:rPr lang="en-US" sz="2600" b="0" i="0" dirty="0">
                <a:solidFill>
                  <a:srgbClr val="58595B"/>
                </a:solidFill>
                <a:effectLst/>
              </a:rPr>
              <a:t>Discrimination claims under Title VII are evaluated the same regardless of whether plaintiff is a member of a majority or minority group</a:t>
            </a:r>
          </a:p>
          <a:p>
            <a:pPr lvl="1"/>
            <a:r>
              <a:rPr lang="en-US" sz="2600" dirty="0">
                <a:solidFill>
                  <a:srgbClr val="58595B"/>
                </a:solidFill>
              </a:rPr>
              <a:t>This was already the case in the Third Circuit</a:t>
            </a:r>
            <a:endParaRPr lang="en-US" sz="2600" b="0" i="0" dirty="0">
              <a:solidFill>
                <a:srgbClr val="58595B"/>
              </a:solidFill>
              <a:effectLst/>
            </a:endParaRPr>
          </a:p>
          <a:p>
            <a:pPr algn="l"/>
            <a:endParaRPr lang="en-US" sz="2800" b="0" i="0" dirty="0">
              <a:solidFill>
                <a:srgbClr val="58595B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43942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E1CCB4-AD78-3D11-A723-D9297D3387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DCD9F-7DB1-1C27-F8A6-AB9D82E68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Jersey Proposes Bill to Ban Non-Competes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F19486-B011-1FA0-3FCF-1502675407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930400"/>
            <a:ext cx="9087989" cy="4575908"/>
          </a:xfrm>
        </p:spPr>
        <p:txBody>
          <a:bodyPr>
            <a:normAutofit/>
          </a:bodyPr>
          <a:lstStyle/>
          <a:p>
            <a:r>
              <a:rPr lang="en-US" sz="3200" b="0" i="0" dirty="0">
                <a:solidFill>
                  <a:srgbClr val="58595B"/>
                </a:solidFill>
                <a:effectLst/>
              </a:rPr>
              <a:t>On May 19, 2025, Bill S4385/A5708 was introduced in the Senate and referred to Senate labor Committee</a:t>
            </a:r>
          </a:p>
          <a:p>
            <a:pPr algn="l"/>
            <a:r>
              <a:rPr lang="en-US" sz="3200" b="0" i="0" dirty="0">
                <a:solidFill>
                  <a:srgbClr val="58595B"/>
                </a:solidFill>
                <a:effectLst/>
              </a:rPr>
              <a:t>Bill proposes to ban non-competes and no-poach agreements</a:t>
            </a:r>
          </a:p>
          <a:p>
            <a:pPr algn="l"/>
            <a:r>
              <a:rPr lang="en-US" sz="3200" dirty="0">
                <a:solidFill>
                  <a:srgbClr val="58595B"/>
                </a:solidFill>
              </a:rPr>
              <a:t>Proposed bill applies to all employers</a:t>
            </a:r>
          </a:p>
          <a:p>
            <a:pPr algn="l"/>
            <a:r>
              <a:rPr lang="en-US" sz="3200" b="0" i="0" dirty="0">
                <a:solidFill>
                  <a:srgbClr val="58595B"/>
                </a:solidFill>
                <a:effectLst/>
              </a:rPr>
              <a:t>Essentially bans all non-competes and all no-poach agreements</a:t>
            </a:r>
            <a:endParaRPr lang="en-US" sz="3000" b="0" i="0" dirty="0">
              <a:solidFill>
                <a:srgbClr val="58595B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4589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658E7E-9005-73FA-930C-F4EE3550CC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9D31D-7EF0-DF2D-9105-F19B1A920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ICE Raids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B8A40-117B-737C-20C6-B2F45576DC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rmAutofit/>
          </a:bodyPr>
          <a:lstStyle/>
          <a:p>
            <a:r>
              <a:rPr lang="en-US" sz="2600" dirty="0"/>
              <a:t>ICE Raids continue</a:t>
            </a:r>
          </a:p>
          <a:p>
            <a:r>
              <a:rPr lang="en-US" sz="2600" dirty="0"/>
              <a:t>Make sure you do an I-9 Audit</a:t>
            </a:r>
          </a:p>
          <a:p>
            <a:r>
              <a:rPr lang="en-US" sz="2600" dirty="0"/>
              <a:t>Be prepared for an ICE Raid</a:t>
            </a:r>
          </a:p>
          <a:p>
            <a:pPr lvl="1"/>
            <a:r>
              <a:rPr lang="en-US" sz="2400" dirty="0"/>
              <a:t>Do you have a policy?</a:t>
            </a:r>
          </a:p>
          <a:p>
            <a:pPr lvl="1"/>
            <a:r>
              <a:rPr lang="en-US" sz="2400" dirty="0"/>
              <a:t>Have you trained front desk and management</a:t>
            </a:r>
          </a:p>
          <a:p>
            <a:pPr lvl="1"/>
            <a:r>
              <a:rPr lang="en-US" sz="2400" dirty="0"/>
              <a:t>Understand Consent</a:t>
            </a:r>
          </a:p>
          <a:p>
            <a:r>
              <a:rPr lang="en-US" sz="2600" dirty="0"/>
              <a:t>Cooperate and De-Escalate</a:t>
            </a:r>
          </a:p>
          <a:p>
            <a:endParaRPr lang="en-US" sz="26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841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AEEAE6E-AC38-4988-A664-7D431EBD0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723973"/>
            <a:ext cx="8596668" cy="2595460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49BFDF2-B960-435C-BFDA-892BD0FE78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30769" y="3429000"/>
            <a:ext cx="3782398" cy="2595460"/>
          </a:xfrm>
        </p:spPr>
        <p:txBody>
          <a:bodyPr>
            <a:normAutofit/>
          </a:bodyPr>
          <a:lstStyle/>
          <a:p>
            <a:pPr algn="ctr"/>
            <a:r>
              <a:rPr lang="en-US" sz="2400" dirty="0"/>
              <a:t>Megan Knowlton Balne</a:t>
            </a:r>
          </a:p>
          <a:p>
            <a:pPr algn="ctr"/>
            <a:r>
              <a:rPr lang="en-US" sz="2400" dirty="0"/>
              <a:t>Hyland Levin Shapiro </a:t>
            </a:r>
          </a:p>
          <a:p>
            <a:pPr algn="ctr"/>
            <a:r>
              <a:rPr lang="en-US" sz="2400" dirty="0">
                <a:hlinkClick r:id="rId3"/>
              </a:rPr>
              <a:t>Balne@hylandlevin.com</a:t>
            </a:r>
            <a:endParaRPr lang="en-US" sz="2400" dirty="0"/>
          </a:p>
          <a:p>
            <a:pPr algn="ctr"/>
            <a:r>
              <a:rPr lang="en-US" sz="2400" dirty="0"/>
              <a:t>856-355-2936</a:t>
            </a:r>
          </a:p>
        </p:txBody>
      </p:sp>
    </p:spTree>
    <p:extLst>
      <p:ext uri="{BB962C8B-B14F-4D97-AF65-F5344CB8AC3E}">
        <p14:creationId xmlns:p14="http://schemas.microsoft.com/office/powerpoint/2010/main" val="201538734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521</TotalTime>
  <Words>319</Words>
  <Application>Microsoft Office PowerPoint</Application>
  <PresentationFormat>Widescreen</PresentationFormat>
  <Paragraphs>54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Aptos</vt:lpstr>
      <vt:lpstr>Arial</vt:lpstr>
      <vt:lpstr>Trebuchet MS</vt:lpstr>
      <vt:lpstr>Wingdings 3</vt:lpstr>
      <vt:lpstr>Facet</vt:lpstr>
      <vt:lpstr>  HRA LEGAL UPDATE June 19, 2025</vt:lpstr>
      <vt:lpstr>EEOC and DOL Leadership Changes</vt:lpstr>
      <vt:lpstr>Key Themes</vt:lpstr>
      <vt:lpstr>Ames case decided – Clarification on “Reverse Discrimination”</vt:lpstr>
      <vt:lpstr>New Jersey Proposes Bill to Ban Non-Competes</vt:lpstr>
      <vt:lpstr>ICE Raids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Megan K. Balne</dc:creator>
  <cp:lastModifiedBy>Carol Asselta</cp:lastModifiedBy>
  <cp:revision>20</cp:revision>
  <dcterms:created xsi:type="dcterms:W3CDTF">2023-09-21T17:40:00Z</dcterms:created>
  <dcterms:modified xsi:type="dcterms:W3CDTF">2025-06-27T13:16:21Z</dcterms:modified>
</cp:coreProperties>
</file>